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9" r:id="rId12"/>
    <p:sldId id="265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F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1A6AF9-21F0-4545-AC90-41FF627D1AA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B20429-C184-45B7-B844-72D47D932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6480048" cy="230124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SER / to be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6480048" cy="1752600"/>
          </a:xfrm>
        </p:spPr>
        <p:txBody>
          <a:bodyPr/>
          <a:lstStyle/>
          <a:p>
            <a:r>
              <a:rPr lang="en-US" dirty="0" smtClean="0"/>
              <a:t>STOP or COIN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They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Ellos</a:t>
            </a:r>
            <a:r>
              <a:rPr lang="en-US" sz="7200" dirty="0" smtClean="0">
                <a:latin typeface="Britannic Bold" pitchFamily="34" charset="0"/>
              </a:rPr>
              <a:t> son</a:t>
            </a:r>
          </a:p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Ellas</a:t>
            </a:r>
            <a:r>
              <a:rPr lang="en-US" sz="7200" dirty="0" smtClean="0">
                <a:latin typeface="Britannic Bold" pitchFamily="34" charset="0"/>
              </a:rPr>
              <a:t> son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2316162"/>
          </a:xfrm>
        </p:spPr>
        <p:txBody>
          <a:bodyPr>
            <a:noAutofit/>
          </a:bodyPr>
          <a:lstStyle/>
          <a:p>
            <a:r>
              <a:rPr lang="en-US" sz="8000" dirty="0" smtClean="0"/>
              <a:t>They </a:t>
            </a:r>
            <a:r>
              <a:rPr lang="en-US" sz="8000" dirty="0" smtClean="0"/>
              <a:t>(things)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sz="7200" dirty="0" smtClean="0">
                <a:latin typeface="Britannic Bold" pitchFamily="34" charset="0"/>
              </a:rPr>
              <a:t>Son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Y’all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Ustedes</a:t>
            </a:r>
            <a:r>
              <a:rPr lang="en-US" sz="7200" dirty="0" smtClean="0">
                <a:latin typeface="Britannic Bold" pitchFamily="34" charset="0"/>
              </a:rPr>
              <a:t> son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2468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Graphically Organize this info</a:t>
            </a:r>
            <a:br>
              <a:rPr lang="en-US" dirty="0" smtClean="0"/>
            </a:br>
            <a:r>
              <a:rPr lang="en-US" dirty="0" smtClean="0"/>
              <a:t>Chart:  </a:t>
            </a:r>
            <a:r>
              <a:rPr lang="en-US" sz="8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Ser / to be</a:t>
            </a:r>
            <a:endParaRPr lang="en-US" sz="8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362200"/>
          <a:ext cx="8763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623"/>
                <a:gridCol w="1495945"/>
                <a:gridCol w="2763108"/>
                <a:gridCol w="24473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Ingl</a:t>
                      </a:r>
                      <a:r>
                        <a:rPr lang="es-ES_tradnl" b="1" dirty="0" err="1" smtClean="0"/>
                        <a:t>és</a:t>
                      </a:r>
                      <a:endParaRPr lang="en-US" b="1" dirty="0"/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Español</a:t>
                      </a:r>
                      <a:endParaRPr lang="en-US" b="1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Inglés</a:t>
                      </a:r>
                      <a:endParaRPr lang="en-US" b="1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Español</a:t>
                      </a:r>
                      <a:endParaRPr lang="en-US" b="1" dirty="0"/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am 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soy 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 are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Nosotros/as somos</a:t>
                      </a:r>
                      <a:endParaRPr lang="en-US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(fam.</a:t>
                      </a:r>
                      <a:r>
                        <a:rPr lang="es-ES_tradnl" baseline="0" dirty="0" smtClean="0"/>
                        <a:t>) are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s-ES_tradnl" dirty="0" smtClean="0"/>
                        <a:t>ú</a:t>
                      </a:r>
                      <a:r>
                        <a:rPr lang="es-ES_tradnl" baseline="0" dirty="0" smtClean="0"/>
                        <a:t> eres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Y</a:t>
                      </a:r>
                      <a:r>
                        <a:rPr lang="en-US" dirty="0" smtClean="0"/>
                        <a:t>’all Spanish</a:t>
                      </a:r>
                      <a:r>
                        <a:rPr lang="en-US" baseline="0" dirty="0" smtClean="0"/>
                        <a:t> people are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Vosotros/as sois</a:t>
                      </a:r>
                      <a:endParaRPr lang="en-US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is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Él</a:t>
                      </a:r>
                      <a:r>
                        <a:rPr lang="es-ES_tradnl" baseline="0" dirty="0" smtClean="0"/>
                        <a:t> es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are</a:t>
                      </a:r>
                      <a:endParaRPr lang="en-US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s-ES_tradnl" dirty="0" smtClean="0"/>
                        <a:t>Ellos/as</a:t>
                      </a:r>
                      <a:r>
                        <a:rPr lang="es-ES_tradnl" baseline="0" dirty="0" smtClean="0"/>
                        <a:t> son</a:t>
                      </a:r>
                      <a:endParaRPr lang="en-US" dirty="0"/>
                    </a:p>
                  </a:txBody>
                  <a:tcPr marL="137160" marR="137160" marT="137160" marB="13716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is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Ella es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DF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(form.)</a:t>
                      </a:r>
                      <a:r>
                        <a:rPr lang="en-US" baseline="0" dirty="0" smtClean="0"/>
                        <a:t> are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Usted</a:t>
                      </a:r>
                      <a:r>
                        <a:rPr lang="es-ES_tradnl" baseline="0" dirty="0" smtClean="0"/>
                        <a:t> es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Y’all are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Ustedes son</a:t>
                      </a:r>
                      <a:endParaRPr lang="en-US" dirty="0"/>
                    </a:p>
                  </a:txBody>
                  <a:tcPr marL="137160" marR="137160" marT="137160" marB="137160">
                    <a:solidFill>
                      <a:srgbClr val="D5DFE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is</a:t>
                      </a:r>
                      <a:endParaRPr 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</a:t>
                      </a:r>
                      <a:endParaRPr lang="en-US" dirty="0"/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(things)</a:t>
                      </a:r>
                      <a:r>
                        <a:rPr lang="en-US" baseline="0" dirty="0" smtClean="0"/>
                        <a:t> are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</a:t>
                      </a:r>
                      <a:endParaRPr lang="en-US" dirty="0"/>
                    </a:p>
                  </a:txBody>
                  <a:tcPr marL="137160" marR="137160" marT="137160" marB="13716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am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Yo</a:t>
            </a:r>
            <a:r>
              <a:rPr lang="en-US" sz="7200" dirty="0" smtClean="0">
                <a:latin typeface="Britannic Bold" pitchFamily="34" charset="0"/>
              </a:rPr>
              <a:t> soy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You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Britannic Bold" pitchFamily="34" charset="0"/>
              </a:rPr>
              <a:t>T</a:t>
            </a:r>
            <a:r>
              <a:rPr lang="es-ES_tradnl" sz="7200" dirty="0" smtClean="0">
                <a:latin typeface="Britannic Bold" pitchFamily="34" charset="0"/>
              </a:rPr>
              <a:t>ú eres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He is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_tradnl" sz="7200" dirty="0" smtClean="0">
                <a:latin typeface="Britannic Bold" pitchFamily="34" charset="0"/>
              </a:rPr>
              <a:t>Él es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8000" dirty="0" err="1" smtClean="0"/>
              <a:t>She</a:t>
            </a:r>
            <a:r>
              <a:rPr lang="es-ES_tradnl" sz="8000" dirty="0" smtClean="0"/>
              <a:t> </a:t>
            </a:r>
            <a:r>
              <a:rPr lang="es-ES_tradnl" sz="8000" dirty="0" err="1" smtClean="0"/>
              <a:t>is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Britannic Bold" pitchFamily="34" charset="0"/>
              </a:rPr>
              <a:t>Ella </a:t>
            </a:r>
            <a:r>
              <a:rPr lang="en-US" sz="7200" dirty="0" err="1" smtClean="0">
                <a:latin typeface="Britannic Bold" pitchFamily="34" charset="0"/>
              </a:rPr>
              <a:t>es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8000" dirty="0" err="1" smtClean="0"/>
              <a:t>It</a:t>
            </a:r>
            <a:r>
              <a:rPr lang="es-ES_tradnl" sz="8000" dirty="0" smtClean="0"/>
              <a:t> </a:t>
            </a:r>
            <a:r>
              <a:rPr lang="es-ES_tradnl" sz="8000" dirty="0" err="1" smtClean="0"/>
              <a:t>is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Britannic Bold" pitchFamily="34" charset="0"/>
              </a:rPr>
              <a:t>Es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You (form.)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Usted</a:t>
            </a:r>
            <a:r>
              <a:rPr lang="en-US" sz="7200" dirty="0" smtClean="0">
                <a:latin typeface="Britannic Bold" pitchFamily="34" charset="0"/>
              </a:rPr>
              <a:t> </a:t>
            </a:r>
            <a:r>
              <a:rPr lang="en-US" sz="7200" dirty="0" err="1" smtClean="0">
                <a:latin typeface="Britannic Bold" pitchFamily="34" charset="0"/>
              </a:rPr>
              <a:t>es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We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Nosotros</a:t>
            </a:r>
            <a:r>
              <a:rPr lang="en-US" sz="7200" dirty="0" smtClean="0">
                <a:latin typeface="Britannic Bold" pitchFamily="34" charset="0"/>
              </a:rPr>
              <a:t> </a:t>
            </a:r>
            <a:r>
              <a:rPr lang="en-US" sz="7200" dirty="0" err="1" smtClean="0">
                <a:latin typeface="Britannic Bold" pitchFamily="34" charset="0"/>
              </a:rPr>
              <a:t>somos</a:t>
            </a:r>
            <a:endParaRPr lang="en-US" sz="72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s-ES_tradnl" sz="7200" dirty="0" smtClean="0">
                <a:latin typeface="Britannic Bold" pitchFamily="34" charset="0"/>
              </a:rPr>
              <a:t>Nosotras somos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63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Y’all Spanish people are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7467600" cy="3230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Vosotros</a:t>
            </a:r>
            <a:r>
              <a:rPr lang="en-US" sz="7200" dirty="0" smtClean="0">
                <a:latin typeface="Britannic Bold" pitchFamily="34" charset="0"/>
              </a:rPr>
              <a:t> </a:t>
            </a:r>
            <a:r>
              <a:rPr lang="en-US" sz="7200" dirty="0" err="1" smtClean="0">
                <a:latin typeface="Britannic Bold" pitchFamily="34" charset="0"/>
              </a:rPr>
              <a:t>sois</a:t>
            </a:r>
            <a:endParaRPr lang="en-US" sz="72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sz="7200" dirty="0" err="1" smtClean="0">
                <a:latin typeface="Britannic Bold" pitchFamily="34" charset="0"/>
              </a:rPr>
              <a:t>Vosotras</a:t>
            </a:r>
            <a:r>
              <a:rPr lang="en-US" sz="7200" dirty="0" smtClean="0">
                <a:latin typeface="Britannic Bold" pitchFamily="34" charset="0"/>
              </a:rPr>
              <a:t> </a:t>
            </a:r>
            <a:r>
              <a:rPr lang="en-US" sz="7200" dirty="0" err="1" smtClean="0">
                <a:latin typeface="Britannic Bold" pitchFamily="34" charset="0"/>
              </a:rPr>
              <a:t>sois</a:t>
            </a:r>
            <a:endParaRPr lang="en-US" sz="7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3125</TotalTime>
  <Words>130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SER / to be</vt:lpstr>
      <vt:lpstr>I am</vt:lpstr>
      <vt:lpstr>You are</vt:lpstr>
      <vt:lpstr>He is</vt:lpstr>
      <vt:lpstr>She is</vt:lpstr>
      <vt:lpstr>It is</vt:lpstr>
      <vt:lpstr>You (form.) are</vt:lpstr>
      <vt:lpstr>We are</vt:lpstr>
      <vt:lpstr>Y’all Spanish people are</vt:lpstr>
      <vt:lpstr>They are</vt:lpstr>
      <vt:lpstr>They (things) are</vt:lpstr>
      <vt:lpstr>Y’all are</vt:lpstr>
      <vt:lpstr>Graphically Organize this info Chart:  Ser / to 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/ to be</dc:title>
  <dc:creator>Erin Leigh Milligan</dc:creator>
  <cp:lastModifiedBy>Erin Leigh Milligan</cp:lastModifiedBy>
  <cp:revision>146</cp:revision>
  <dcterms:created xsi:type="dcterms:W3CDTF">2013-11-13T16:34:35Z</dcterms:created>
  <dcterms:modified xsi:type="dcterms:W3CDTF">2013-12-06T20:15:47Z</dcterms:modified>
</cp:coreProperties>
</file>